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52" r:id="rId13"/>
  </p:sldMasterIdLst>
  <p:sldIdLst>
    <p:sldId id="256" r:id="rId14"/>
    <p:sldId id="26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</p:sldIdLst>
  <p:sldSz cx="9144000" cy="6858000" type="screen4x3"/>
  <p:notesSz cx="6858000" cy="9144000"/>
  <p:embeddedFontLst>
    <p:embeddedFont>
      <p:font typeface="Garamond" pitchFamily="18" charset="0"/>
      <p:regular r:id="rId28"/>
      <p:bold r:id="rId29"/>
      <p:italic r:id="rId30"/>
    </p:embeddedFont>
    <p:embeddedFont>
      <p:font typeface="Palatino Linotype" pitchFamily="18" charset="0"/>
      <p:regular r:id="rId31"/>
      <p:bold r:id="rId32"/>
      <p:italic r:id="rId33"/>
      <p:boldItalic r:id="rId34"/>
    </p:embeddedFont>
    <p:embeddedFont>
      <p:font typeface="Lucida Sans" pitchFamily="34" charset="0"/>
      <p:regular r:id="rId35"/>
      <p:bold r:id="rId36"/>
      <p:italic r:id="rId37"/>
      <p:boldItalic r:id="rId38"/>
    </p:embeddedFont>
    <p:embeddedFont>
      <p:font typeface="Tunga" pitchFamily="34" charset="0"/>
      <p:regular r:id="rId39"/>
      <p:bold r:id="rId40"/>
    </p:embeddedFont>
    <p:embeddedFont>
      <p:font typeface="Corbel" pitchFamily="34" charset="0"/>
      <p:regular r:id="rId41"/>
      <p:bold r:id="rId42"/>
      <p:italic r:id="rId43"/>
      <p:boldItalic r:id="rId44"/>
    </p:embeddedFont>
    <p:embeddedFont>
      <p:font typeface="NikoshBAN" pitchFamily="2" charset="0"/>
      <p:regular r:id="rId45"/>
    </p:embeddedFont>
    <p:embeddedFont>
      <p:font typeface="Consolas" pitchFamily="49" charset="0"/>
      <p:regular r:id="rId46"/>
      <p:bold r:id="rId47"/>
      <p:italic r:id="rId48"/>
      <p:boldItalic r:id="rId49"/>
    </p:embeddedFont>
    <p:embeddedFont>
      <p:font typeface="Trebuchet MS" pitchFamily="34" charset="0"/>
      <p:regular r:id="rId50"/>
      <p:bold r:id="rId51"/>
      <p:italic r:id="rId52"/>
      <p:boldItalic r:id="rId53"/>
    </p:embeddedFont>
    <p:embeddedFont>
      <p:font typeface="Book Antiqua" pitchFamily="18" charset="0"/>
      <p:regular r:id="rId54"/>
      <p:bold r:id="rId55"/>
      <p:italic r:id="rId56"/>
      <p:boldItalic r:id="rId57"/>
    </p:embeddedFont>
    <p:embeddedFont>
      <p:font typeface="Wingdings 3" pitchFamily="18" charset="2"/>
      <p:regular r:id="rId58"/>
    </p:embeddedFont>
    <p:embeddedFont>
      <p:font typeface="Verdana" pitchFamily="34" charset="0"/>
      <p:regular r:id="rId59"/>
      <p:bold r:id="rId60"/>
      <p:italic r:id="rId61"/>
      <p:boldItalic r:id="rId62"/>
    </p:embeddedFont>
    <p:embeddedFont>
      <p:font typeface="Candara" pitchFamily="34" charset="0"/>
      <p:regular r:id="rId63"/>
      <p:bold r:id="rId64"/>
      <p:italic r:id="rId65"/>
      <p:boldItalic r:id="rId66"/>
    </p:embeddedFont>
    <p:embeddedFont>
      <p:font typeface="Wingdings 2" pitchFamily="18" charset="2"/>
      <p:regular r:id="rId67"/>
    </p:embeddedFont>
    <p:embeddedFont>
      <p:font typeface="Arial Narrow" pitchFamily="34" charset="0"/>
      <p:regular r:id="rId68"/>
      <p:bold r:id="rId69"/>
      <p:italic r:id="rId70"/>
      <p:boldItalic r:id="rId71"/>
    </p:embeddedFont>
    <p:embeddedFont>
      <p:font typeface="Century Schoolbook" pitchFamily="18" charset="0"/>
      <p:regular r:id="rId72"/>
      <p:bold r:id="rId73"/>
      <p:italic r:id="rId74"/>
      <p:boldItalic r:id="rId75"/>
    </p:embeddedFont>
    <p:embeddedFont>
      <p:font typeface="Franklin Gothic Book" pitchFamily="34" charset="0"/>
      <p:regular r:id="rId76"/>
      <p:italic r:id="rId77"/>
    </p:embeddedFont>
    <p:embeddedFont>
      <p:font typeface="Cambria Math" pitchFamily="18" charset="0"/>
      <p:regular r:id="rId78"/>
    </p:embeddedFont>
    <p:embeddedFont>
      <p:font typeface="Calibri" pitchFamily="34" charset="0"/>
      <p:regular r:id="rId79"/>
      <p:bold r:id="rId80"/>
      <p:italic r:id="rId81"/>
      <p:boldItalic r:id="rId82"/>
    </p:embeddedFont>
    <p:embeddedFont>
      <p:font typeface="Franklin Gothic Medium" pitchFamily="34" charset="0"/>
      <p:regular r:id="rId83"/>
      <p:italic r:id="rId84"/>
    </p:embeddedFont>
    <p:embeddedFont>
      <p:font typeface="Georgia" pitchFamily="18" charset="0"/>
      <p:regular r:id="rId85"/>
      <p:bold r:id="rId86"/>
      <p:italic r:id="rId87"/>
      <p:boldItalic r:id="rId88"/>
    </p:embeddedFont>
    <p:embeddedFont>
      <p:font typeface="Century Gothic" pitchFamily="34" charset="0"/>
      <p:regular r:id="rId89"/>
      <p:bold r:id="rId90"/>
      <p:italic r:id="rId91"/>
      <p:boldItalic r:id="rId92"/>
    </p:embeddedFont>
    <p:embeddedFont>
      <p:font typeface="Tahoma" pitchFamily="34" charset="0"/>
      <p:regular r:id="rId93"/>
      <p:bold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font" Target="fonts/font36.fntdata"/><Relationship Id="rId68" Type="http://schemas.openxmlformats.org/officeDocument/2006/relationships/font" Target="fonts/font41.fntdata"/><Relationship Id="rId76" Type="http://schemas.openxmlformats.org/officeDocument/2006/relationships/font" Target="fonts/font49.fntdata"/><Relationship Id="rId84" Type="http://schemas.openxmlformats.org/officeDocument/2006/relationships/font" Target="fonts/font57.fntdata"/><Relationship Id="rId89" Type="http://schemas.openxmlformats.org/officeDocument/2006/relationships/font" Target="fonts/font62.fntdata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44.fntdata"/><Relationship Id="rId92" Type="http://schemas.openxmlformats.org/officeDocument/2006/relationships/font" Target="fonts/font6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font" Target="fonts/font2.fntdata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66" Type="http://schemas.openxmlformats.org/officeDocument/2006/relationships/font" Target="fonts/font39.fntdata"/><Relationship Id="rId74" Type="http://schemas.openxmlformats.org/officeDocument/2006/relationships/font" Target="fonts/font47.fntdata"/><Relationship Id="rId79" Type="http://schemas.openxmlformats.org/officeDocument/2006/relationships/font" Target="fonts/font52.fntdata"/><Relationship Id="rId87" Type="http://schemas.openxmlformats.org/officeDocument/2006/relationships/font" Target="fonts/font60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4.fntdata"/><Relationship Id="rId82" Type="http://schemas.openxmlformats.org/officeDocument/2006/relationships/font" Target="fonts/font55.fntdata"/><Relationship Id="rId90" Type="http://schemas.openxmlformats.org/officeDocument/2006/relationships/font" Target="fonts/font63.fntdata"/><Relationship Id="rId95" Type="http://schemas.openxmlformats.org/officeDocument/2006/relationships/presProps" Target="pres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font" Target="fonts/font37.fntdata"/><Relationship Id="rId69" Type="http://schemas.openxmlformats.org/officeDocument/2006/relationships/font" Target="fonts/font42.fntdata"/><Relationship Id="rId77" Type="http://schemas.openxmlformats.org/officeDocument/2006/relationships/font" Target="fonts/font5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4.fntdata"/><Relationship Id="rId72" Type="http://schemas.openxmlformats.org/officeDocument/2006/relationships/font" Target="fonts/font45.fntdata"/><Relationship Id="rId80" Type="http://schemas.openxmlformats.org/officeDocument/2006/relationships/font" Target="fonts/font53.fntdata"/><Relationship Id="rId85" Type="http://schemas.openxmlformats.org/officeDocument/2006/relationships/font" Target="fonts/font58.fntdata"/><Relationship Id="rId93" Type="http://schemas.openxmlformats.org/officeDocument/2006/relationships/font" Target="fonts/font66.fntdata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67" Type="http://schemas.openxmlformats.org/officeDocument/2006/relationships/font" Target="fonts/font40.fntdata"/><Relationship Id="rId20" Type="http://schemas.openxmlformats.org/officeDocument/2006/relationships/slide" Target="slides/slide7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font" Target="fonts/font35.fntdata"/><Relationship Id="rId70" Type="http://schemas.openxmlformats.org/officeDocument/2006/relationships/font" Target="fonts/font43.fntdata"/><Relationship Id="rId75" Type="http://schemas.openxmlformats.org/officeDocument/2006/relationships/font" Target="fonts/font48.fntdata"/><Relationship Id="rId83" Type="http://schemas.openxmlformats.org/officeDocument/2006/relationships/font" Target="fonts/font56.fntdata"/><Relationship Id="rId88" Type="http://schemas.openxmlformats.org/officeDocument/2006/relationships/font" Target="fonts/font61.fntdata"/><Relationship Id="rId91" Type="http://schemas.openxmlformats.org/officeDocument/2006/relationships/font" Target="fonts/font64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Master" Target="slideMasters/slideMaster10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font" Target="fonts/font38.fntdata"/><Relationship Id="rId73" Type="http://schemas.openxmlformats.org/officeDocument/2006/relationships/font" Target="fonts/font46.fntdata"/><Relationship Id="rId78" Type="http://schemas.openxmlformats.org/officeDocument/2006/relationships/font" Target="fonts/font51.fntdata"/><Relationship Id="rId81" Type="http://schemas.openxmlformats.org/officeDocument/2006/relationships/font" Target="fonts/font54.fntdata"/><Relationship Id="rId86" Type="http://schemas.openxmlformats.org/officeDocument/2006/relationships/font" Target="fonts/font59.fntdata"/><Relationship Id="rId94" Type="http://schemas.openxmlformats.org/officeDocument/2006/relationships/font" Target="fonts/font6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A07144-5C38-4A7C-8B31-4F74176A29A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A2CD1C-90A8-4900-820B-089F4008FF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81000"/>
            <a:ext cx="8991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বিস্‌মিল্লাহির রহ্‌মানির রহীম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আজকের পাঠে শুভেচ্ছা ও 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856" y="3745606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16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709">
            <a:off x="831250" y="2263869"/>
            <a:ext cx="2969177" cy="51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আড়গুণনপদ্ধতিঃ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028" y="1143000"/>
                <a:ext cx="8458200" cy="512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আড়গুণন পদ্ধতিকে বজ্রগুণন পদ্ধতিও বলে।</a:t>
                </a:r>
              </a:p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আড়গুণন পদ্ধতির জন্য সমীকরণজোট নিম্ন লিখিত আকারের হওয়া প্রয়োজন।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আড়গুণন পদ্ধতি অনুসারে সমাধানের মাধ্যমে পাই,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,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8" y="1143000"/>
                <a:ext cx="8458200" cy="5125827"/>
              </a:xfrm>
              <a:prstGeom prst="rect">
                <a:avLst/>
              </a:prstGeom>
              <a:blipFill rotWithShape="1">
                <a:blip r:embed="rId2"/>
                <a:stretch>
                  <a:fillRect l="-1441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" y="685800"/>
                <a:ext cx="9143999" cy="582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                          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800" b="1" i="0" dirty="0" smtClean="0">
                  <a:solidFill>
                    <a:srgbClr val="FF00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𝟏𝟑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সমীকরণদ্বয় থেকে পাই,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13</m:t>
                    </m:r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                      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আড়গুণন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পদ্ধতিতে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সমীকরণদ্বয়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13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13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78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75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আবার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সুতরাং,নির্ণেয় সমাধান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)=(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85800"/>
                <a:ext cx="9143999" cy="5829609"/>
              </a:xfrm>
              <a:prstGeom prst="rect">
                <a:avLst/>
              </a:prstGeom>
              <a:blipFill rotWithShape="1">
                <a:blip r:embed="rId2"/>
                <a:stretch>
                  <a:fillRect l="-2000" t="-837" b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295400"/>
                <a:ext cx="84582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নিচের সরল সহসমীকরণটি সঙ্গগতিপূর্ণ/অসঙ্গতিপূর্ণ,</a:t>
                </a:r>
              </a:p>
              <a:p>
                <a:r>
                  <a:rPr lang="bn-BD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পরস্পপর নির্ভরশীল/অনির্ভরশীল কি না যুক্তি সহ এবং সমাধান সংখ্যা ব্যাখ্যা কর।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আড়গুণন পদ্ধতিতে সমাধান করঃ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36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45820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16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79" y="39709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2954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BD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দুটি</m:t>
                      </m:r>
                      <m:r>
                        <a:rPr lang="bn-BD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সমীকরণ।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54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27432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সমীকরণ জোট সঙ্গতিপূর্ণ/অসঙ্গতিপূর্ণ  কি না ব্যাখ্যা কর।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কোন কোন শর্তে একটি সমীকরণ সঙ্গতিপূর্ণ/অসঙ্গতিপূর্ণ,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নির্ভরশীল/অনির্ভরশীল, সমাধান সংখ্যা নির্ধারিত হয়, ব্যাখ্যা কর। </a:t>
            </a:r>
          </a:p>
          <a:p>
            <a:r>
              <a:rPr lang="bn-BD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আড়গুণন পদ্ধতিতে সমীকরণটি সমাধান কর। 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কল্যাণ কামনা করে আজকের পাঠদান কার্যক্রম এখানেই শেষ করছি।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862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9129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ts_5_2_tt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2" y="381000"/>
            <a:ext cx="8576248" cy="52578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986" y="6019800"/>
            <a:ext cx="836621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এবং কি জানা যায়?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g6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1"/>
            <a:ext cx="8001000" cy="4114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simultaneous_eq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810848"/>
            <a:ext cx="5010150" cy="1000125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81000" y="6019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চিত্র থেকে আমরা কি সিদ্ধান্ত নিতে পারি?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05361"/>
            <a:ext cx="50174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701040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সমীকরণ জোট সমাধান।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137"/>
            <a:ext cx="8610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 বিশিষ্ট সরল সহসমীকরণের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সংগতি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 বিশিষ্ট দুইটি সমীকরণের পরস্পর নির্ভরশীলতা যাচাই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আড়্গুণন পদ্ধতি ব্যাখ্যা করতে পারবে।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87" y="152400"/>
            <a:ext cx="3352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সহসমীকরণঃ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 বলতে দুই চলক বিশিষ্ট দুইটি সরল সমীকরণকে বোঝায় যখন তাদের একত্রে উপস্থাপন করা হয় এবং চলক দুইটি একই বৈশিষ্টের হয়। আবার এরুপ দুইটি সমীকরণকে একত্রে সরল সমীকরণজোটও বলে।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52400"/>
            <a:ext cx="8839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সমাধান যোগ্যতাঃ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8177819"/>
                  </p:ext>
                </p:extLst>
              </p:nvPr>
            </p:nvGraphicFramePr>
            <p:xfrm>
              <a:off x="152400" y="1905000"/>
              <a:ext cx="8839200" cy="404228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09600"/>
                    <a:gridCol w="2336800"/>
                    <a:gridCol w="1778000"/>
                    <a:gridCol w="1168400"/>
                    <a:gridCol w="1473200"/>
                    <a:gridCol w="1473200"/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সমীকরণজোট 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সহগ ও ধ্রুবক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তুলনা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সংগতিপূর্ণ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অসংগতিপূর্ণ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নির্ভরশীল/</a:t>
                          </a:r>
                        </a:p>
                        <a:p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সমাধান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আছে</a:t>
                          </a:r>
                        </a:p>
                        <a:p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(কয়টি)/নেই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Cambria Math"/>
                              <a:ea typeface="Cambria Math"/>
                            </a:rPr>
                            <a:t>𝐢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সংগতিপূর্ণ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8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(একটি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মাত্র)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 Math"/>
                              <a:ea typeface="Cambria Math"/>
                            </a:rPr>
                            <a:t>𝐢𝐢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সংগতিপূর্ণ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নির্ভরশীল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(অসংখ্য)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9271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 Math"/>
                              <a:ea typeface="Cambria Math"/>
                            </a:rPr>
                            <a:t>𝐢𝐢𝐢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অসংগতিপূর্ণ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8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নেই 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8177819"/>
                  </p:ext>
                </p:extLst>
              </p:nvPr>
            </p:nvGraphicFramePr>
            <p:xfrm>
              <a:off x="152400" y="1905000"/>
              <a:ext cx="8839200" cy="404228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09600"/>
                    <a:gridCol w="2336800"/>
                    <a:gridCol w="1778000"/>
                    <a:gridCol w="1168400"/>
                    <a:gridCol w="1473200"/>
                    <a:gridCol w="1473200"/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সমীকরণজোট 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সহগ ও ধ্রুবক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তুলনা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সংগতিপূর্ণ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অসংগতিপূর্ণ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নির্ভরশীল/</a:t>
                          </a:r>
                        </a:p>
                        <a:p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সমাধান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আছে</a:t>
                          </a:r>
                        </a:p>
                        <a:p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(কয়টি)/নেই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Cambria Math"/>
                              <a:ea typeface="Cambria Math"/>
                            </a:rPr>
                            <a:t>𝐢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110" t="-139333" r="-252480" b="-20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411" t="-139333" r="-231164" b="-20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সংগতিপূর্ণ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8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(একটি</a:t>
                          </a: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মাত্র)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 Math"/>
                              <a:ea typeface="Cambria Math"/>
                            </a:rPr>
                            <a:t>𝐢𝐢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110" t="-239333" r="-252480" b="-10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411" t="-239333" r="-231164" b="-10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সংগতিপূর্ণ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নির্ভরশীল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4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</a:t>
                          </a:r>
                        </a:p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(অসংখ্য)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994283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 Math"/>
                              <a:ea typeface="Cambria Math"/>
                            </a:rPr>
                            <a:t>𝐢𝐢𝐢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110" t="-312270" r="-2524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5411" t="-312270" r="-231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অসংগতিপূর্ণ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8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নেই 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997803"/>
                <a:ext cx="861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7803"/>
                <a:ext cx="8610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সমীকরণগুলো সংগতিপূর্ণ/অসংগতিপূর্ণ, নির্ভরশীল/অসংগতিপূর্ণ কি না যুক্তিসহ উল্লেখ এবং কয়টি সমাধান আছে তা নির্ণয়ঃ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2091392"/>
                <a:ext cx="8763000" cy="177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   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সমীকরণজোট</m:t>
                      </m:r>
                      <m:r>
                        <a:rPr lang="bn-BD" sz="32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2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সমীকরণজোটটি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সংগতিপূর্ণ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bn-BD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নির্ভরশীল ও</a:t>
                </a:r>
              </a:p>
              <a:p>
                <a:r>
                  <a:rPr lang="bn-BD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অসংখ্য সমাধান আছে। </a:t>
                </a:r>
                <a:endParaRPr lang="en-US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91392"/>
                <a:ext cx="8763000" cy="1776705"/>
              </a:xfrm>
              <a:prstGeom prst="rect">
                <a:avLst/>
              </a:prstGeom>
              <a:blipFill rotWithShape="1">
                <a:blip r:embed="rId2"/>
                <a:stretch>
                  <a:fillRect l="-1739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038600"/>
                <a:ext cx="8839200" cy="240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16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 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সমীকরণজোট</m:t>
                      </m:r>
                      <m:r>
                        <a:rPr lang="bn-BD" sz="32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200" b="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সমীকরণজোটটি  অসংগতিপূর্ণ, অনির্ভরশীল ও</a:t>
                </a:r>
              </a:p>
              <a:p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সমাধান নেই। </a:t>
                </a:r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8839200" cy="2407454"/>
              </a:xfrm>
              <a:prstGeom prst="rect">
                <a:avLst/>
              </a:prstGeom>
              <a:blipFill rotWithShape="1">
                <a:blip r:embed="rId3"/>
                <a:stretch>
                  <a:fillRect l="-1724" r="-207" b="-7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78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1033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52" baseType="lpstr">
      <vt:lpstr>Arial</vt:lpstr>
      <vt:lpstr>Wingdings</vt:lpstr>
      <vt:lpstr>Garamond</vt:lpstr>
      <vt:lpstr>Palatino Linotype</vt:lpstr>
      <vt:lpstr>Lucida Sans</vt:lpstr>
      <vt:lpstr>Tunga</vt:lpstr>
      <vt:lpstr>Corbel</vt:lpstr>
      <vt:lpstr>NikoshBAN</vt:lpstr>
      <vt:lpstr>Consolas</vt:lpstr>
      <vt:lpstr>Trebuchet MS</vt:lpstr>
      <vt:lpstr>Book Antiqua</vt:lpstr>
      <vt:lpstr>Wingdings 3</vt:lpstr>
      <vt:lpstr>Verdana</vt:lpstr>
      <vt:lpstr>Candara</vt:lpstr>
      <vt:lpstr>Wingdings 2</vt:lpstr>
      <vt:lpstr>Symbol</vt:lpstr>
      <vt:lpstr>Arial Narrow</vt:lpstr>
      <vt:lpstr>Century Schoolbook</vt:lpstr>
      <vt:lpstr>Franklin Gothic Book</vt:lpstr>
      <vt:lpstr>Cambria Math</vt:lpstr>
      <vt:lpstr>Calibri</vt:lpstr>
      <vt:lpstr>Franklin Gothic Medium</vt:lpstr>
      <vt:lpstr>Georgia</vt:lpstr>
      <vt:lpstr>Century Gothic</vt:lpstr>
      <vt:lpstr>Tahoma</vt:lpstr>
      <vt:lpstr>Composite</vt:lpstr>
      <vt:lpstr>Metro</vt:lpstr>
      <vt:lpstr>BlackTie</vt:lpstr>
      <vt:lpstr>Slipstream</vt:lpstr>
      <vt:lpstr>Oriel</vt:lpstr>
      <vt:lpstr>Technic</vt:lpstr>
      <vt:lpstr>Apex</vt:lpstr>
      <vt:lpstr>Angles</vt:lpstr>
      <vt:lpstr>Elemental</vt:lpstr>
      <vt:lpstr>Horizon</vt:lpstr>
      <vt:lpstr>Verve</vt:lpstr>
      <vt:lpstr>Waveform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57</cp:revision>
  <dcterms:created xsi:type="dcterms:W3CDTF">2014-07-09T07:08:53Z</dcterms:created>
  <dcterms:modified xsi:type="dcterms:W3CDTF">2016-12-24T14:12:30Z</dcterms:modified>
</cp:coreProperties>
</file>